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317" r:id="rId3"/>
    <p:sldId id="257" r:id="rId4"/>
    <p:sldId id="313" r:id="rId5"/>
    <p:sldId id="315" r:id="rId6"/>
    <p:sldId id="319" r:id="rId7"/>
    <p:sldId id="318" r:id="rId8"/>
    <p:sldId id="320" r:id="rId9"/>
    <p:sldId id="287" r:id="rId10"/>
    <p:sldId id="263" r:id="rId11"/>
    <p:sldId id="265" r:id="rId12"/>
    <p:sldId id="292" r:id="rId13"/>
    <p:sldId id="266" r:id="rId14"/>
    <p:sldId id="264" r:id="rId15"/>
    <p:sldId id="302" r:id="rId16"/>
    <p:sldId id="284" r:id="rId17"/>
    <p:sldId id="294" r:id="rId18"/>
    <p:sldId id="301" r:id="rId19"/>
    <p:sldId id="300" r:id="rId20"/>
    <p:sldId id="310" r:id="rId21"/>
    <p:sldId id="311" r:id="rId22"/>
    <p:sldId id="312" r:id="rId23"/>
    <p:sldId id="321" r:id="rId24"/>
    <p:sldId id="322" r:id="rId25"/>
    <p:sldId id="323" r:id="rId26"/>
    <p:sldId id="304" r:id="rId27"/>
    <p:sldId id="309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9D8"/>
    <a:srgbClr val="F8D8F6"/>
    <a:srgbClr val="FF0066"/>
    <a:srgbClr val="CC0000"/>
    <a:srgbClr val="0033CC"/>
    <a:srgbClr val="FF0000"/>
    <a:srgbClr val="FF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3727"/>
  </p:normalViewPr>
  <p:slideViewPr>
    <p:cSldViewPr showGuides="1">
      <p:cViewPr>
        <p:scale>
          <a:sx n="71" d="100"/>
          <a:sy n="71" d="100"/>
        </p:scale>
        <p:origin x="-104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7472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Century Gothic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3076" name="Picture 2" descr="Pictur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6" name="WordArt 6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934200" cy="1905000"/>
          </a:xfrm>
          <a:prstGeom prst="rect">
            <a:avLst/>
          </a:prstGeom>
        </p:spPr>
        <p:txBody>
          <a:bodyPr wrap="none" numCol="1" fromWordArt="1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/>
              </a:rPr>
              <a:t>ĐẠO ĐỨC LỚP 4</a:t>
            </a:r>
          </a:p>
        </p:txBody>
      </p:sp>
      <p:sp>
        <p:nvSpPr>
          <p:cNvPr id="158727" name="Text Box 7"/>
          <p:cNvSpPr txBox="1"/>
          <p:nvPr/>
        </p:nvSpPr>
        <p:spPr>
          <a:xfrm>
            <a:off x="3608705" y="2000885"/>
            <a:ext cx="61722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dirty="0">
                <a:solidFill>
                  <a:srgbClr val="CC0000"/>
                </a:solidFill>
                <a:latin typeface="Times New Roman" panose="02020603050405020304" pitchFamily="18" charset="0"/>
              </a:rPr>
              <a:t>            LỚP</a:t>
            </a:r>
            <a:r>
              <a:rPr>
                <a:solidFill>
                  <a:srgbClr val="CC0000"/>
                </a:solidFill>
                <a:latin typeface="Times New Roman" panose="02020603050405020304" pitchFamily="18" charset="0"/>
              </a:rPr>
              <a:t>: </a:t>
            </a:r>
            <a:r>
              <a:rPr smtClean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endParaRPr lang="en-US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nimBg="1"/>
      <p:bldP spid="1587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5334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2209800" y="1447800"/>
            <a:ext cx="5105400" cy="3429000"/>
            <a:chOff x="2256" y="1392"/>
            <a:chExt cx="1584" cy="1392"/>
          </a:xfrm>
        </p:grpSpPr>
        <p:sp>
          <p:nvSpPr>
            <p:cNvPr id="12293" name="Line 6"/>
            <p:cNvSpPr/>
            <p:nvPr/>
          </p:nvSpPr>
          <p:spPr>
            <a:xfrm>
              <a:off x="2256" y="1542"/>
              <a:ext cx="1584" cy="1146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4" name="Line 7"/>
            <p:cNvSpPr/>
            <p:nvPr/>
          </p:nvSpPr>
          <p:spPr>
            <a:xfrm flipV="1">
              <a:off x="2400" y="1392"/>
              <a:ext cx="1248" cy="139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76" name="Text Box 12"/>
          <p:cNvSpPr txBox="1"/>
          <p:nvPr/>
        </p:nvSpPr>
        <p:spPr>
          <a:xfrm>
            <a:off x="228600" y="5484813"/>
            <a:ext cx="8915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</a:rPr>
              <a:t>       </a:t>
            </a:r>
            <a:r>
              <a:rPr dirty="0">
                <a:latin typeface="Times New Roman" panose="02020603050405020304" pitchFamily="18" charset="0"/>
              </a:rPr>
              <a:t>Đây là việc làm sai,vì tượng đá trong nhà chùa cũng là những công trình chung của mọi người,cần được giữ gìn và bảo vệ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33"/>
          <p:cNvPicPr>
            <a:picLocks noChangeAspect="1"/>
          </p:cNvPicPr>
          <p:nvPr/>
        </p:nvPicPr>
        <p:blipFill>
          <a:blip r:embed="rId2"/>
          <a:srcRect t="1848"/>
          <a:stretch>
            <a:fillRect/>
          </a:stretch>
        </p:blipFill>
        <p:spPr>
          <a:xfrm>
            <a:off x="457200" y="152400"/>
            <a:ext cx="84582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2" name="Text Box 8"/>
          <p:cNvSpPr txBox="1"/>
          <p:nvPr/>
        </p:nvSpPr>
        <p:spPr>
          <a:xfrm>
            <a:off x="0" y="55626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r>
              <a:rPr dirty="0">
                <a:latin typeface="Times New Roman" panose="02020603050405020304" pitchFamily="18" charset="0"/>
              </a:rPr>
              <a:t>Đây là việc làm đúng, bởi vì xóm ngõ là lối đi chung của mọi người, ai ai cũng cần có ý thức và trách nhiệm giữ gìn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55"/>
          <p:cNvPicPr>
            <a:picLocks noChangeAspect="1"/>
          </p:cNvPicPr>
          <p:nvPr/>
        </p:nvPicPr>
        <p:blipFill>
          <a:blip r:embed="rId3"/>
          <a:srcRect t="3345" b="3345"/>
          <a:stretch>
            <a:fillRect/>
          </a:stretch>
        </p:blipFill>
        <p:spPr>
          <a:xfrm>
            <a:off x="0" y="1524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>
            <a:off x="1447800" y="1143000"/>
            <a:ext cx="4946650" cy="2359025"/>
            <a:chOff x="2256" y="1392"/>
            <a:chExt cx="1584" cy="1392"/>
          </a:xfrm>
        </p:grpSpPr>
        <p:sp>
          <p:nvSpPr>
            <p:cNvPr id="14341" name="Line 5"/>
            <p:cNvSpPr/>
            <p:nvPr/>
          </p:nvSpPr>
          <p:spPr>
            <a:xfrm>
              <a:off x="2256" y="1542"/>
              <a:ext cx="1584" cy="1146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2" name="Line 6"/>
            <p:cNvSpPr/>
            <p:nvPr/>
          </p:nvSpPr>
          <p:spPr>
            <a:xfrm flipV="1">
              <a:off x="2400" y="1392"/>
              <a:ext cx="1248" cy="139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00" name="Text Box 12"/>
          <p:cNvSpPr txBox="1"/>
          <p:nvPr/>
        </p:nvSpPr>
        <p:spPr>
          <a:xfrm>
            <a:off x="457200" y="5410200"/>
            <a:ext cx="8458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</a:rPr>
              <a:t>Đây là việc làm sai, vì khắc chữ lên cây sẽ làm mất vẻ thẩm mĩ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9"/>
          <p:cNvSpPr txBox="1"/>
          <p:nvPr/>
        </p:nvSpPr>
        <p:spPr>
          <a:xfrm>
            <a:off x="304800" y="54102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r>
              <a:rPr dirty="0">
                <a:latin typeface="Times New Roman" panose="02020603050405020304" pitchFamily="18" charset="0"/>
              </a:rPr>
              <a:t>               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28600" y="5459413"/>
            <a:ext cx="86868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Times New Roman" panose="02020603050405020304" pitchFamily="18" charset="0"/>
              </a:rPr>
              <a:t>   Đây là việc làm đúng, vì các cô chú công nhân đang sơn lại những chiếc cầu là bảo vệ tài sản chung cho mọi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0" y="6096000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Hưng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khi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36202" name="Rectang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sz="3200" b="1" u="sng" dirty="0">
                <a:solidFill>
                  <a:srgbClr val="CC0000"/>
                </a:solidFill>
              </a:rPr>
              <a:t>Bài tập 2:</a:t>
            </a:r>
            <a:r>
              <a:rPr sz="3200" b="1" dirty="0">
                <a:solidFill>
                  <a:srgbClr val="CC0000"/>
                </a:solidFill>
              </a:rPr>
              <a:t> Em hãy cùng các bạn trong nhóm thảo luận về cách ứng xử trong các tình huống sau </a:t>
            </a:r>
            <a:r>
              <a:rPr sz="3200" b="1" dirty="0">
                <a:solidFill>
                  <a:srgbClr val="C00000"/>
                </a:solidFill>
              </a:rPr>
              <a:t>đây.</a:t>
            </a:r>
            <a:endParaRPr sz="3200" b="1" dirty="0">
              <a:solidFill>
                <a:srgbClr val="CC0000"/>
              </a:solidFill>
              <a:sym typeface="Wingdings" panose="05000000000000000000" pitchFamily="2" charset="2"/>
            </a:endParaRPr>
          </a:p>
        </p:txBody>
      </p:sp>
      <p:sp>
        <p:nvSpPr>
          <p:cNvPr id="136201" name="Text Box 9"/>
          <p:cNvSpPr txBox="1"/>
          <p:nvPr/>
        </p:nvSpPr>
        <p:spPr>
          <a:xfrm>
            <a:off x="228600" y="1447800"/>
            <a:ext cx="91440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a. Một hôm, khi đi chăn trâu ở gần đường sắt, Hưng thấy một số thanh sắt nối đường ray đã bị bọn trộm lấy đi.</a:t>
            </a:r>
            <a:br>
              <a:rPr sz="3200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9" name="Picture 5" descr="212341_vu-sap-cau-ghenh-chiec-xa-lan-da-troi-di-khoi-hien-tr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78486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62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  <p:bldP spid="136202" grpId="0"/>
      <p:bldP spid="136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228600" y="5943600"/>
            <a:ext cx="9372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em,Toàn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huống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sz="3000" b="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98329" name="Picture 25" descr=" _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33" name="Rectangle 29"/>
          <p:cNvSpPr/>
          <p:nvPr/>
        </p:nvSpPr>
        <p:spPr>
          <a:xfrm>
            <a:off x="228600" y="0"/>
            <a:ext cx="87630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b. Trên đường đi học về, Toàn thấy mấy bạn nhỏ rủ nhau lấy đất, đá ném vào các biển báo giao thông ven đường.</a:t>
            </a:r>
            <a:br>
              <a:rPr sz="3200" dirty="0">
                <a:solidFill>
                  <a:srgbClr val="0033CC"/>
                </a:solidFill>
                <a:latin typeface="Times New Roman" panose="02020603050405020304" pitchFamily="18" charset="0"/>
              </a:rPr>
            </a:br>
            <a:endParaRPr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8" grpId="0"/>
      <p:bldP spid="983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1754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  a/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Cần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ngay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trách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nhiệm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việc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an,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sắt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...)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04800" y="2438400"/>
            <a:ext cx="8839200" cy="2308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  b/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Cần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phân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tích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lợi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ích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giao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giúp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ném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đá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giao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khuyên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ngăn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/>
          <p:nvPr/>
        </p:nvSpPr>
        <p:spPr>
          <a:xfrm>
            <a:off x="3640138" y="792163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sz="3200" u="sng" dirty="0">
                <a:latin typeface="Times New Roman" panose="02020603050405020304" pitchFamily="18" charset="0"/>
              </a:rPr>
              <a:t>Đạo đức</a:t>
            </a:r>
          </a:p>
        </p:txBody>
      </p:sp>
      <p:sp>
        <p:nvSpPr>
          <p:cNvPr id="19460" name="Text Box 6"/>
          <p:cNvSpPr txBox="1"/>
          <p:nvPr/>
        </p:nvSpPr>
        <p:spPr>
          <a:xfrm>
            <a:off x="1157288" y="1371600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Giữ gìn các công trình công cộng</a:t>
            </a:r>
          </a:p>
        </p:txBody>
      </p:sp>
      <p:sp>
        <p:nvSpPr>
          <p:cNvPr id="135175" name="Rectangle 7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219200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dirty="0">
                <a:solidFill>
                  <a:srgbClr val="FF0000"/>
                </a:solidFill>
              </a:rPr>
              <a:t>  </a:t>
            </a:r>
            <a:r>
              <a:rPr sz="3200" b="1" dirty="0">
                <a:solidFill>
                  <a:srgbClr val="FF0000"/>
                </a:solidFill>
              </a:rPr>
              <a:t>* Vì sao em phải bảo vệ, giữ gìn các công trình công  cộng?</a:t>
            </a:r>
          </a:p>
        </p:txBody>
      </p:sp>
      <p:sp>
        <p:nvSpPr>
          <p:cNvPr id="135176" name="Rectangle 8"/>
          <p:cNvSpPr>
            <a:spLocks noGrp="1"/>
          </p:cNvSpPr>
          <p:nvPr>
            <p:ph idx="1"/>
          </p:nvPr>
        </p:nvSpPr>
        <p:spPr>
          <a:xfrm>
            <a:off x="0" y="3581400"/>
            <a:ext cx="8839200" cy="1676400"/>
          </a:xfrm>
          <a:ln/>
        </p:spPr>
        <p:txBody>
          <a:bodyPr vert="horz" wrap="square" lIns="91440" tIns="45720" rIns="91440" bIns="45720" anchor="t"/>
          <a:lstStyle/>
          <a:p>
            <a:pPr algn="just" eaLnBrk="1" hangingPunct="1">
              <a:buClr>
                <a:schemeClr val="tx1"/>
              </a:buClr>
              <a:buNone/>
            </a:pPr>
            <a:r>
              <a:rPr b="1" dirty="0"/>
              <a:t>* </a:t>
            </a:r>
            <a:r>
              <a:rPr b="1" u="sng" dirty="0"/>
              <a:t>Ghi nhớ</a:t>
            </a:r>
            <a:r>
              <a:rPr b="1" dirty="0"/>
              <a:t> :</a:t>
            </a:r>
            <a:r>
              <a:rPr dirty="0"/>
              <a:t> Công trình công cộng là tài sản chung của xã hội. Mọi người dân đều có trách nhiệm bảo vệ, giữ gìn.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  <p:bldP spid="1351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77" name="Text Box 81"/>
          <p:cNvSpPr txBox="1">
            <a:spLocks noChangeArrowheads="1"/>
          </p:cNvSpPr>
          <p:nvPr/>
        </p:nvSpPr>
        <p:spPr bwMode="auto">
          <a:xfrm>
            <a:off x="228600" y="1219200"/>
            <a:ext cx="8702675" cy="2586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Em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hãy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kể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tên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các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công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trình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công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cộng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có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ở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địa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phương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5400" kern="1200" cap="none" spc="0" normalizeH="0" baseline="0" noProof="0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mình</a:t>
            </a:r>
            <a:r>
              <a:rPr kumimoji="0" lang="en-US" sz="5400" kern="1200" cap="none" spc="0" normalizeH="0" baseline="0" noProof="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/>
          <p:nvPr/>
        </p:nvSpPr>
        <p:spPr>
          <a:xfrm>
            <a:off x="2514600" y="5486400"/>
            <a:ext cx="480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solidFill>
                  <a:srgbClr val="CC0000"/>
                </a:solidFill>
                <a:latin typeface="Times New Roman" panose="02020603050405020304" pitchFamily="18" charset="0"/>
              </a:rPr>
              <a:t>Quảng Trường Tỉnh Đồng Nai </a:t>
            </a:r>
          </a:p>
        </p:txBody>
      </p:sp>
      <p:pic>
        <p:nvPicPr>
          <p:cNvPr id="21507" name="Picture 2" descr="1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9144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sz="3600" b="1" dirty="0"/>
              <a:t>  1/ Thế nào là lịch sự với mọi người?</a:t>
            </a:r>
          </a:p>
        </p:txBody>
      </p:sp>
      <p:sp>
        <p:nvSpPr>
          <p:cNvPr id="4100" name="TextBox 7"/>
          <p:cNvSpPr txBox="1"/>
          <p:nvPr/>
        </p:nvSpPr>
        <p:spPr>
          <a:xfrm>
            <a:off x="3124200" y="838200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u="sng" dirty="0">
                <a:latin typeface="Times New Roman" panose="02020603050405020304" pitchFamily="18" charset="0"/>
              </a:rPr>
              <a:t>Đạo đức</a:t>
            </a:r>
          </a:p>
        </p:txBody>
      </p:sp>
      <p:pic>
        <p:nvPicPr>
          <p:cNvPr id="4101" name="Picture 5" descr="5655375d-f67352b1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34290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/>
          <p:nvPr/>
        </p:nvSpPr>
        <p:spPr>
          <a:xfrm>
            <a:off x="1600200" y="5715000"/>
            <a:ext cx="6264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Đền thờ Nguyễn Hữu Cảnh</a:t>
            </a:r>
          </a:p>
        </p:txBody>
      </p:sp>
      <p:pic>
        <p:nvPicPr>
          <p:cNvPr id="22531" name="Picture 2" descr="images995912_Untitled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/>
          <p:nvPr/>
        </p:nvSpPr>
        <p:spPr>
          <a:xfrm>
            <a:off x="2514600" y="5410200"/>
            <a:ext cx="4724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Văn miếu Trấn Biên</a:t>
            </a:r>
          </a:p>
        </p:txBody>
      </p:sp>
      <p:pic>
        <p:nvPicPr>
          <p:cNvPr id="23555" name="Picture 2" descr="van_mieu(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/>
          <p:nvPr/>
        </p:nvSpPr>
        <p:spPr>
          <a:xfrm>
            <a:off x="2057400" y="5638800"/>
            <a:ext cx="5257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Chùa Ông Cù Lao Phố</a:t>
            </a:r>
          </a:p>
        </p:txBody>
      </p:sp>
      <p:pic>
        <p:nvPicPr>
          <p:cNvPr id="24579" name="Picture 3" descr="chuao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/>
          <p:nvPr/>
        </p:nvSpPr>
        <p:spPr>
          <a:xfrm>
            <a:off x="2057400" y="6019800"/>
            <a:ext cx="5257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Đình Tân Lân</a:t>
            </a:r>
          </a:p>
        </p:txBody>
      </p:sp>
      <p:pic>
        <p:nvPicPr>
          <p:cNvPr id="25603" name="Picture 4" descr="DSC_002K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/>
          <p:nvPr/>
        </p:nvSpPr>
        <p:spPr>
          <a:xfrm>
            <a:off x="2057400" y="6019800"/>
            <a:ext cx="5257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Công viên Biên Hùng.</a:t>
            </a:r>
          </a:p>
        </p:txBody>
      </p:sp>
      <p:pic>
        <p:nvPicPr>
          <p:cNvPr id="26627" name="Picture 3" descr="29727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" y="1981200"/>
            <a:ext cx="7315200" cy="144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huống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Hôm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sớm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gạch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bậy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ấy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7651" name="WordArt 10"/>
          <p:cNvSpPr>
            <a:spLocks noTextEdit="1"/>
          </p:cNvSpPr>
          <p:nvPr/>
        </p:nvSpPr>
        <p:spPr>
          <a:xfrm>
            <a:off x="609600" y="304800"/>
            <a:ext cx="70866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TRÒ CHƠI ĐÓNG VAI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/>
          <p:nvPr/>
        </p:nvGrpSpPr>
        <p:grpSpPr>
          <a:xfrm>
            <a:off x="2819400" y="0"/>
            <a:ext cx="3200400" cy="1752600"/>
            <a:chOff x="1920" y="2736"/>
            <a:chExt cx="1680" cy="1440"/>
          </a:xfrm>
        </p:grpSpPr>
        <p:pic>
          <p:nvPicPr>
            <p:cNvPr id="28676" name="Picture 4" descr="T3b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7" name="Rectangle 5"/>
            <p:cNvSpPr/>
            <p:nvPr/>
          </p:nvSpPr>
          <p:spPr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5416" name="Text Box 8"/>
          <p:cNvSpPr txBox="1"/>
          <p:nvPr/>
        </p:nvSpPr>
        <p:spPr>
          <a:xfrm>
            <a:off x="0" y="1981200"/>
            <a:ext cx="9144000" cy="32321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Xem lại bài, học thuộc </a:t>
            </a:r>
            <a:r>
              <a:rPr sz="32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Ghi nh</a:t>
            </a:r>
            <a:r>
              <a:rPr i="1" dirty="0">
                <a:solidFill>
                  <a:srgbClr val="CC0000"/>
                </a:solidFill>
                <a:latin typeface="Times New Roman" panose="02020603050405020304" pitchFamily="18" charset="0"/>
              </a:rPr>
              <a:t>ớ</a:t>
            </a: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Char char="-"/>
            </a:pP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  <a:r>
              <a:rPr dirty="0">
                <a:solidFill>
                  <a:srgbClr val="CC0000"/>
                </a:solidFill>
                <a:latin typeface="Times New Roman" panose="02020603050405020304" pitchFamily="18" charset="0"/>
              </a:rPr>
              <a:t>ưu tầm các tranh ảnh, tấm gương, các mẩu chuyện nói về việc giữ gìn, bảo vệ các công trình công cộng.</a:t>
            </a:r>
            <a:endParaRPr sz="32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- Ti</a:t>
            </a:r>
            <a:r>
              <a:rPr dirty="0">
                <a:solidFill>
                  <a:srgbClr val="CC0000"/>
                </a:solidFill>
                <a:latin typeface="Times New Roman" panose="02020603050405020304" pitchFamily="18" charset="0"/>
              </a:rPr>
              <a:t>ết sau: Giữ gìn các công trình công cộng(Tiết 2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sz="3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>
                <a:solidFill>
                  <a:srgbClr val="C00000"/>
                </a:solidFill>
              </a:rPr>
              <a:t>Mời các em cùng tham quan</a:t>
            </a:r>
          </a:p>
        </p:txBody>
      </p:sp>
      <p:pic>
        <p:nvPicPr>
          <p:cNvPr id="5123" name="Picture 5" descr="causongHan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582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457200" y="5715000"/>
            <a:ext cx="8229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quay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Nẵng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Chùa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Bái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Đính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ở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Ninh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Bình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 descr="dc_150825_chuaBaiD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515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Vịnh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Hạ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Long.</a:t>
            </a:r>
          </a:p>
        </p:txBody>
      </p:sp>
      <p:pic>
        <p:nvPicPr>
          <p:cNvPr id="7171" name="Picture 3" descr="vinhhalong_vietn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267200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quan-the-kien-truc-van-mieu-quoc-tu-giam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2672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6"/>
          <p:cNvSpPr txBox="1"/>
          <p:nvPr/>
        </p:nvSpPr>
        <p:spPr>
          <a:xfrm>
            <a:off x="4495800" y="6273800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</a:rPr>
              <a:t>Văn Miếu Quốc Tử Giám</a:t>
            </a:r>
          </a:p>
        </p:txBody>
      </p:sp>
      <p:sp>
        <p:nvSpPr>
          <p:cNvPr id="8197" name="TextBox 7"/>
          <p:cNvSpPr txBox="1"/>
          <p:nvPr/>
        </p:nvSpPr>
        <p:spPr>
          <a:xfrm>
            <a:off x="228600" y="6273800"/>
            <a:ext cx="3962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/>
          <p:nvPr/>
        </p:nvSpPr>
        <p:spPr>
          <a:xfrm>
            <a:off x="5562600" y="60198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Times New Roman" panose="02020603050405020304" pitchFamily="18" charset="0"/>
              </a:rPr>
              <a:t>Trường học</a:t>
            </a:r>
          </a:p>
        </p:txBody>
      </p:sp>
      <p:sp>
        <p:nvSpPr>
          <p:cNvPr id="9219" name="TextBox 7"/>
          <p:cNvSpPr txBox="1"/>
          <p:nvPr/>
        </p:nvSpPr>
        <p:spPr>
          <a:xfrm>
            <a:off x="533400" y="6019800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Times New Roman" panose="02020603050405020304" pitchFamily="18" charset="0"/>
              </a:rPr>
              <a:t>Nhà văn hóa</a:t>
            </a:r>
          </a:p>
        </p:txBody>
      </p:sp>
      <p:pic>
        <p:nvPicPr>
          <p:cNvPr id="9220" name="Picture 5" descr="1 trong 32 nhà văn hóa thôn đã hoàn thành và đưa vào sử dụ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4958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t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"/>
            <a:ext cx="43434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/>
          <p:nvPr/>
        </p:nvSpPr>
        <p:spPr>
          <a:xfrm>
            <a:off x="2117725" y="14382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0244" name="Text Box 14"/>
          <p:cNvSpPr txBox="1"/>
          <p:nvPr/>
        </p:nvSpPr>
        <p:spPr>
          <a:xfrm>
            <a:off x="3657600" y="533400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Đạo đức</a:t>
            </a:r>
          </a:p>
        </p:txBody>
      </p:sp>
      <p:sp>
        <p:nvSpPr>
          <p:cNvPr id="114703" name="Text Box 15"/>
          <p:cNvSpPr txBox="1"/>
          <p:nvPr/>
        </p:nvSpPr>
        <p:spPr>
          <a:xfrm>
            <a:off x="1143000" y="9144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Giữ gìn các công trình công cộng</a:t>
            </a:r>
          </a:p>
        </p:txBody>
      </p:sp>
      <p:pic>
        <p:nvPicPr>
          <p:cNvPr id="114704" name="Picture 16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9916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152400" y="5867400"/>
            <a:ext cx="8839200" cy="830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u="sng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Câu</a:t>
            </a:r>
            <a:r>
              <a:rPr kumimoji="0" lang="en-US" sz="2400" u="sng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u="sng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hỏi</a:t>
            </a:r>
            <a:endParaRPr kumimoji="0" lang="en-US" sz="2400" u="sng" kern="1200" cap="none" spc="0" normalizeH="0" baseline="0" noProof="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Nếu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em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là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bạn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Thắng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trong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tình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huống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trên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,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em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sẽ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làm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gì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?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Vì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sao</a:t>
            </a:r>
            <a:r>
              <a:rPr kumimoji="0" lang="en-US" sz="2400" kern="1200" cap="none" spc="0" normalizeH="0" baseline="0" noProof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? </a:t>
            </a:r>
          </a:p>
        </p:txBody>
      </p:sp>
      <p:sp>
        <p:nvSpPr>
          <p:cNvPr id="114708" name="Text Box 20"/>
          <p:cNvSpPr txBox="1"/>
          <p:nvPr/>
        </p:nvSpPr>
        <p:spPr>
          <a:xfrm>
            <a:off x="336550" y="5181600"/>
            <a:ext cx="8807450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 b="0" dirty="0">
                <a:latin typeface="Arial" panose="020B0604020202020204" pitchFamily="34" charset="0"/>
              </a:rPr>
              <a:t>    </a:t>
            </a:r>
            <a:r>
              <a:rPr sz="1900" dirty="0">
                <a:latin typeface="Arial" panose="020B0604020202020204" pitchFamily="34" charset="0"/>
              </a:rPr>
              <a:t>Đi học về qua nhà văn hoá xã, Tuấn rủ Thắng: “ Tường quét vôi</a:t>
            </a:r>
          </a:p>
          <a:p>
            <a:r>
              <a:rPr sz="1900" dirty="0">
                <a:latin typeface="Arial" panose="020B0604020202020204" pitchFamily="34" charset="0"/>
              </a:rPr>
              <a:t>trắng thế này mà vẽ con ngựa lên đó thì đẹp lắm đây. Ta vẽ đi, Thắng ơi ! ”</a:t>
            </a:r>
          </a:p>
        </p:txBody>
      </p:sp>
      <p:sp>
        <p:nvSpPr>
          <p:cNvPr id="114709" name="Text Box 21"/>
          <p:cNvSpPr txBox="1"/>
          <p:nvPr/>
        </p:nvSpPr>
        <p:spPr>
          <a:xfrm>
            <a:off x="457200" y="1371600"/>
            <a:ext cx="731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 i="1" u="sng" dirty="0">
                <a:latin typeface="Arial" panose="020B0604020202020204" pitchFamily="34" charset="0"/>
              </a:rPr>
              <a:t>HOẠT ĐỘNG 1</a:t>
            </a:r>
            <a:r>
              <a:rPr sz="1800" i="1" dirty="0">
                <a:latin typeface="Arial" panose="020B0604020202020204" pitchFamily="34" charset="0"/>
              </a:rPr>
              <a:t>: XỬ TÌNH HUỐNG (thảo luận nhóm)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147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/>
      <p:bldP spid="114707" grpId="0"/>
      <p:bldP spid="114708" grpId="0"/>
      <p:bldP spid="114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hinh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4038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0" descr="hinh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191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21" descr="hinh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4038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22" descr="hinh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0"/>
            <a:ext cx="4114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23"/>
          <p:cNvSpPr txBox="1"/>
          <p:nvPr/>
        </p:nvSpPr>
        <p:spPr>
          <a:xfrm>
            <a:off x="1752600" y="3429000"/>
            <a:ext cx="9461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Tranh1</a:t>
            </a:r>
          </a:p>
        </p:txBody>
      </p:sp>
      <p:sp>
        <p:nvSpPr>
          <p:cNvPr id="11271" name="Text Box 24"/>
          <p:cNvSpPr txBox="1"/>
          <p:nvPr/>
        </p:nvSpPr>
        <p:spPr>
          <a:xfrm>
            <a:off x="6248400" y="3429000"/>
            <a:ext cx="1009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Tranh 2</a:t>
            </a:r>
          </a:p>
        </p:txBody>
      </p:sp>
      <p:sp>
        <p:nvSpPr>
          <p:cNvPr id="11272" name="Text Box 25"/>
          <p:cNvSpPr txBox="1"/>
          <p:nvPr/>
        </p:nvSpPr>
        <p:spPr>
          <a:xfrm>
            <a:off x="1905000" y="6491288"/>
            <a:ext cx="10096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Tranh 3</a:t>
            </a:r>
          </a:p>
        </p:txBody>
      </p:sp>
      <p:sp>
        <p:nvSpPr>
          <p:cNvPr id="11273" name="Text Box 26"/>
          <p:cNvSpPr txBox="1"/>
          <p:nvPr/>
        </p:nvSpPr>
        <p:spPr>
          <a:xfrm>
            <a:off x="6477000" y="6491288"/>
            <a:ext cx="10096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Tranh 4</a:t>
            </a:r>
          </a:p>
        </p:txBody>
      </p:sp>
      <p:sp>
        <p:nvSpPr>
          <p:cNvPr id="11274" name="Text Box 27"/>
          <p:cNvSpPr txBox="1"/>
          <p:nvPr/>
        </p:nvSpPr>
        <p:spPr>
          <a:xfrm>
            <a:off x="228600" y="228600"/>
            <a:ext cx="8610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latin typeface="Arial" panose="020B0604020202020204" pitchFamily="34" charset="0"/>
              </a:rPr>
              <a:t>Bài tập 1</a:t>
            </a:r>
            <a:r>
              <a:rPr sz="2400" dirty="0">
                <a:latin typeface="Arial" panose="020B0604020202020204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</a:rPr>
              <a:t>Trong những tranh dưới đây, tranh nào vẽ hành vi, việc làm đúng? Vì sao?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611</Words>
  <Application>Microsoft Office PowerPoint</Application>
  <PresentationFormat>On-screen Show (4:3)</PresentationFormat>
  <Paragraphs>57</Paragraphs>
  <Slides>26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Stack of books design template</vt:lpstr>
      <vt:lpstr>PowerPoint Presentation</vt:lpstr>
      <vt:lpstr>PowerPoint Presentation</vt:lpstr>
      <vt:lpstr>Mời các em cùng tham quan</vt:lpstr>
      <vt:lpstr>Chùa Bái Đính ở Ninh Bình</vt:lpstr>
      <vt:lpstr>Vịnh Hạ Long.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2: Em hãy cùng các bạn trong nhóm thảo luận về cách ứng xử trong các tình huống sau đây.</vt:lpstr>
      <vt:lpstr>PowerPoint Presentation</vt:lpstr>
      <vt:lpstr>PowerPoint Presentation</vt:lpstr>
      <vt:lpstr>  * Vì sao em phải bảo vệ, giữ gìn các công trình công  cộng?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Carcassonno</cp:lastModifiedBy>
  <cp:revision>5</cp:revision>
  <dcterms:created xsi:type="dcterms:W3CDTF">2001-12-31T17:29:12Z</dcterms:created>
  <dcterms:modified xsi:type="dcterms:W3CDTF">2018-02-01T07:11:07Z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